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7"/>
  </p:sldMasterIdLst>
  <p:notesMasterIdLst>
    <p:notesMasterId r:id="rId35"/>
  </p:notesMasterIdLst>
  <p:handoutMasterIdLst>
    <p:handoutMasterId r:id="rId36"/>
  </p:handoutMasterIdLst>
  <p:sldIdLst>
    <p:sldId id="268" r:id="rId28"/>
    <p:sldId id="271" r:id="rId29"/>
    <p:sldId id="294" r:id="rId30"/>
    <p:sldId id="291" r:id="rId31"/>
    <p:sldId id="296" r:id="rId32"/>
    <p:sldId id="295" r:id="rId33"/>
    <p:sldId id="290" r:id="rId3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936"/>
      </p:cViewPr>
      <p:guideLst/>
    </p:cSldViewPr>
  </p:slideViewPr>
  <p:notesTextViewPr>
    <p:cViewPr>
      <p:scale>
        <a:sx n="1" d="1"/>
        <a:sy n="1" d="1"/>
      </p:scale>
      <p:origin x="0" y="0"/>
    </p:cViewPr>
  </p:notesTextViewPr>
  <p:sorterViewPr>
    <p:cViewPr>
      <p:scale>
        <a:sx n="100" d="100"/>
        <a:sy n="100" d="100"/>
      </p:scale>
      <p:origin x="0" y="-1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7.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4A43B5CF-1B07-4F16-A460-CB342D74C5BE}" type="datetimeFigureOut">
              <a:rPr lang="en-US" smtClean="0"/>
              <a:t>9/29/2016</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90B02B73-7183-446B-BED6-4CC497BD0E5D}" type="slidenum">
              <a:rPr lang="en-US" smtClean="0"/>
              <a:t>‹#›</a:t>
            </a:fld>
            <a:endParaRPr lang="en-US"/>
          </a:p>
        </p:txBody>
      </p:sp>
    </p:spTree>
    <p:extLst>
      <p:ext uri="{BB962C8B-B14F-4D97-AF65-F5344CB8AC3E}">
        <p14:creationId xmlns:p14="http://schemas.microsoft.com/office/powerpoint/2010/main" val="284898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8D33574C-71DC-4327-9ABE-6CD7FE78719B}" type="datetimeFigureOut">
              <a:rPr lang="en-US" smtClean="0"/>
              <a:t>9/29/2016</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1AE1A068-90EB-4925-BB85-40F93698336C}" type="slidenum">
              <a:rPr lang="en-US" smtClean="0"/>
              <a:t>‹#›</a:t>
            </a:fld>
            <a:endParaRPr lang="en-US"/>
          </a:p>
        </p:txBody>
      </p:sp>
    </p:spTree>
    <p:extLst>
      <p:ext uri="{BB962C8B-B14F-4D97-AF65-F5344CB8AC3E}">
        <p14:creationId xmlns:p14="http://schemas.microsoft.com/office/powerpoint/2010/main" val="368176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general approach for the project is to ….</a:t>
            </a:r>
            <a:endParaRPr lang="en-US" dirty="0"/>
          </a:p>
        </p:txBody>
      </p:sp>
      <p:sp>
        <p:nvSpPr>
          <p:cNvPr id="4" name="Slide Number Placeholder 3"/>
          <p:cNvSpPr>
            <a:spLocks noGrp="1"/>
          </p:cNvSpPr>
          <p:nvPr>
            <p:ph type="sldNum" sz="quarter" idx="10"/>
          </p:nvPr>
        </p:nvSpPr>
        <p:spPr/>
        <p:txBody>
          <a:bodyPr/>
          <a:lstStyle/>
          <a:p>
            <a:pPr>
              <a:defRPr/>
            </a:pPr>
            <a:fld id="{2D2F483B-62FD-4779-83DA-AFE20B33009E}" type="slidenum">
              <a:rPr lang="en-US" smtClean="0"/>
              <a:pPr>
                <a:defRPr/>
              </a:pPr>
              <a:t>4</a:t>
            </a:fld>
            <a:endParaRPr lang="en-US"/>
          </a:p>
        </p:txBody>
      </p:sp>
    </p:spTree>
    <p:extLst>
      <p:ext uri="{BB962C8B-B14F-4D97-AF65-F5344CB8AC3E}">
        <p14:creationId xmlns:p14="http://schemas.microsoft.com/office/powerpoint/2010/main" val="237950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A51735-7207-4792-A03D-E5629D49F811}"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129269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1735-7207-4792-A03D-E5629D49F811}"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315946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1735-7207-4792-A03D-E5629D49F811}"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69507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1" y="269"/>
            <a:ext cx="12191999" cy="6857463"/>
          </a:xfrm>
          <a:prstGeom prst="rect">
            <a:avLst/>
          </a:prstGeom>
        </p:spPr>
      </p:pic>
      <p:sp>
        <p:nvSpPr>
          <p:cNvPr id="5" name="Text Placeholder 1"/>
          <p:cNvSpPr>
            <a:spLocks noGrp="1"/>
          </p:cNvSpPr>
          <p:nvPr userDrawn="1">
            <p:ph type="body" sz="quarter" idx="4294967295" hasCustomPrompt="1"/>
          </p:nvPr>
        </p:nvSpPr>
        <p:spPr>
          <a:xfrm>
            <a:off x="1625600" y="2590800"/>
            <a:ext cx="8940800" cy="2438400"/>
          </a:xfrm>
        </p:spPr>
        <p:txBody>
          <a:bodyPr>
            <a:normAutofit fontScale="92500"/>
          </a:bodyPr>
          <a:lstStyle>
            <a:lvl1pPr>
              <a:defRPr/>
            </a:lvl1pPr>
          </a:lstStyle>
          <a:p>
            <a:pPr marL="0" lvl="0" algn="ctr">
              <a:spcBef>
                <a:spcPts val="0"/>
              </a:spcBef>
              <a:buNone/>
              <a:defRPr/>
            </a:pPr>
            <a:r>
              <a:rPr lang="en-US" sz="4800" b="1" i="0" dirty="0" smtClean="0">
                <a:solidFill>
                  <a:schemeClr val="accent3">
                    <a:lumMod val="75000"/>
                  </a:schemeClr>
                </a:solidFill>
                <a:latin typeface="Gill Sans MT" pitchFamily="34" charset="0"/>
              </a:rPr>
              <a:t>Title</a:t>
            </a:r>
            <a:r>
              <a:rPr lang="en-US" sz="8800" b="1" i="0" dirty="0" smtClean="0">
                <a:solidFill>
                  <a:schemeClr val="accent3">
                    <a:lumMod val="75000"/>
                  </a:schemeClr>
                </a:solidFill>
                <a:latin typeface="Gill Sans MT" pitchFamily="34" charset="0"/>
              </a:rPr>
              <a:t/>
            </a:r>
            <a:br>
              <a:rPr lang="en-US" sz="8800" b="1" i="0" dirty="0" smtClean="0">
                <a:solidFill>
                  <a:schemeClr val="accent3">
                    <a:lumMod val="75000"/>
                  </a:schemeClr>
                </a:solidFill>
                <a:latin typeface="Gill Sans MT" pitchFamily="34" charset="0"/>
              </a:rPr>
            </a:br>
            <a:r>
              <a:rPr lang="en-US" sz="3200" b="1" i="0" dirty="0" smtClean="0">
                <a:solidFill>
                  <a:schemeClr val="tx1"/>
                </a:solidFill>
                <a:latin typeface="Gill Sans MT" pitchFamily="34" charset="0"/>
              </a:rPr>
              <a:t>Presenter's</a:t>
            </a:r>
            <a:r>
              <a:rPr lang="en-US" b="1" dirty="0" smtClean="0">
                <a:latin typeface="Gill Sans MT" pitchFamily="34" charset="0"/>
              </a:rPr>
              <a:t> Name</a:t>
            </a:r>
            <a:r>
              <a:rPr lang="en-US" sz="5400" b="1" dirty="0" smtClean="0">
                <a:latin typeface="Gill Sans MT" pitchFamily="34" charset="0"/>
              </a:rPr>
              <a:t/>
            </a:r>
            <a:br>
              <a:rPr lang="en-US" sz="5400" b="1" dirty="0" smtClean="0">
                <a:latin typeface="Gill Sans MT" pitchFamily="34" charset="0"/>
              </a:rPr>
            </a:br>
            <a:r>
              <a:rPr lang="en-US" sz="2000" b="0" dirty="0" smtClean="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7076B14C-0357-40E8-98E6-7E31674C642C}" type="datetimeFigureOut">
              <a:rPr lang="en-US" smtClean="0"/>
              <a:pPr/>
              <a:t>9/29/2016</a:t>
            </a:fld>
            <a:endParaRPr lang="en-US"/>
          </a:p>
        </p:txBody>
      </p:sp>
      <p:sp>
        <p:nvSpPr>
          <p:cNvPr id="8" name="Slide Number Placeholder 7"/>
          <p:cNvSpPr>
            <a:spLocks noGrp="1"/>
          </p:cNvSpPr>
          <p:nvPr>
            <p:ph type="sldNum" sz="quarter" idx="11"/>
          </p:nvPr>
        </p:nvSpPr>
        <p:spPr>
          <a:xfrm>
            <a:off x="8737600" y="6356351"/>
            <a:ext cx="32512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496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1" y="269"/>
            <a:ext cx="12191999" cy="6857463"/>
          </a:xfrm>
          <a:prstGeom prst="rect">
            <a:avLst/>
          </a:prstGeom>
        </p:spPr>
      </p:pic>
      <p:sp>
        <p:nvSpPr>
          <p:cNvPr id="11" name="Text Placeholder 12"/>
          <p:cNvSpPr>
            <a:spLocks noGrp="1"/>
          </p:cNvSpPr>
          <p:nvPr>
            <p:ph type="body" sz="quarter" idx="10" hasCustomPrompt="1"/>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203200" y="1447800"/>
            <a:ext cx="117856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a:p>
            <a:pPr lvl="0"/>
            <a:r>
              <a:rPr lang="en-US" dirty="0" smtClean="0"/>
              <a:t>Bullet 11</a:t>
            </a:r>
          </a:p>
          <a:p>
            <a:pPr lvl="0"/>
            <a:r>
              <a:rPr lang="en-US" dirty="0" smtClean="0"/>
              <a:t>Bullet 12</a:t>
            </a:r>
          </a:p>
          <a:p>
            <a:pPr lvl="0"/>
            <a:r>
              <a:rPr lang="en-US" dirty="0" smtClean="0"/>
              <a:t>Bullet 13</a:t>
            </a:r>
          </a:p>
          <a:p>
            <a:pPr lvl="0"/>
            <a:endParaRPr lang="en-US" dirty="0" smtClean="0"/>
          </a:p>
          <a:p>
            <a:pPr lvl="0"/>
            <a:endParaRPr lang="en-US" dirty="0"/>
          </a:p>
        </p:txBody>
      </p:sp>
      <p:sp>
        <p:nvSpPr>
          <p:cNvPr id="7" name="Date Placeholder 6"/>
          <p:cNvSpPr>
            <a:spLocks noGrp="1"/>
          </p:cNvSpPr>
          <p:nvPr>
            <p:ph type="dt" sz="half" idx="12"/>
          </p:nvPr>
        </p:nvSpPr>
        <p:spPr/>
        <p:txBody>
          <a:bodyPr/>
          <a:lstStyle/>
          <a:p>
            <a:fld id="{7076B14C-0357-40E8-98E6-7E31674C642C}" type="datetimeFigureOut">
              <a:rPr lang="en-US" smtClean="0"/>
              <a:pPr/>
              <a:t>9/29/2016</a:t>
            </a:fld>
            <a:endParaRPr lang="en-US"/>
          </a:p>
        </p:txBody>
      </p:sp>
      <p:sp>
        <p:nvSpPr>
          <p:cNvPr id="8" name="Slide Number Placeholder 7"/>
          <p:cNvSpPr>
            <a:spLocks noGrp="1"/>
          </p:cNvSpPr>
          <p:nvPr>
            <p:ph type="sldNum" sz="quarter" idx="13"/>
          </p:nvPr>
        </p:nvSpPr>
        <p:spPr>
          <a:xfrm>
            <a:off x="8737600" y="6356351"/>
            <a:ext cx="32512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3607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51735-7207-4792-A03D-E5629D49F811}"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88120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51735-7207-4792-A03D-E5629D49F811}"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127242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A51735-7207-4792-A03D-E5629D49F811}"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392731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51735-7207-4792-A03D-E5629D49F811}"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355045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51735-7207-4792-A03D-E5629D49F811}"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68351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51735-7207-4792-A03D-E5629D49F811}"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124812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51735-7207-4792-A03D-E5629D49F811}"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4502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51735-7207-4792-A03D-E5629D49F811}"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F8DA4-C5B8-4870-9F7B-9465C4910602}" type="slidenum">
              <a:rPr lang="en-US" smtClean="0"/>
              <a:t>‹#›</a:t>
            </a:fld>
            <a:endParaRPr lang="en-US"/>
          </a:p>
        </p:txBody>
      </p:sp>
    </p:spTree>
    <p:extLst>
      <p:ext uri="{BB962C8B-B14F-4D97-AF65-F5344CB8AC3E}">
        <p14:creationId xmlns:p14="http://schemas.microsoft.com/office/powerpoint/2010/main" val="44131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51735-7207-4792-A03D-E5629D49F811}" type="datetimeFigureOut">
              <a:rPr lang="en-US" smtClean="0"/>
              <a:t>9/29/2016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F8DA4-C5B8-4870-9F7B-9465C4910602}" type="slidenum">
              <a:rPr lang="en-US" smtClean="0"/>
              <a:t>‹#›</a:t>
            </a:fld>
            <a:endParaRPr lang="en-US"/>
          </a:p>
        </p:txBody>
      </p:sp>
    </p:spTree>
    <p:extLst>
      <p:ext uri="{BB962C8B-B14F-4D97-AF65-F5344CB8AC3E}">
        <p14:creationId xmlns:p14="http://schemas.microsoft.com/office/powerpoint/2010/main" val="330889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184400" y="1628339"/>
            <a:ext cx="8677835" cy="2438400"/>
          </a:xfrm>
        </p:spPr>
        <p:txBody>
          <a:bodyPr>
            <a:normAutofit/>
          </a:bodyPr>
          <a:lstStyle/>
          <a:p>
            <a:pPr marL="0" indent="0">
              <a:buNone/>
            </a:pPr>
            <a:r>
              <a:rPr lang="en-US" sz="4400" b="1" dirty="0"/>
              <a:t>Micro CSI:  A Microbial Citizen Science Initiative in Urban Watersheds</a:t>
            </a:r>
            <a:endParaRPr lang="en-US" sz="4400" dirty="0"/>
          </a:p>
        </p:txBody>
      </p:sp>
      <p:sp>
        <p:nvSpPr>
          <p:cNvPr id="4" name="Rectangle 3"/>
          <p:cNvSpPr/>
          <p:nvPr/>
        </p:nvSpPr>
        <p:spPr>
          <a:xfrm>
            <a:off x="1828800" y="6096001"/>
            <a:ext cx="8839200" cy="646331"/>
          </a:xfrm>
          <a:prstGeom prst="rect">
            <a:avLst/>
          </a:prstGeom>
        </p:spPr>
        <p:txBody>
          <a:bodyPr wrap="square">
            <a:spAutoFit/>
          </a:bodyPr>
          <a:lstStyle/>
          <a:p>
            <a:r>
              <a:rPr lang="en-US" i="1" dirty="0">
                <a:solidFill>
                  <a:schemeClr val="bg1">
                    <a:lumMod val="50000"/>
                  </a:schemeClr>
                </a:solidFill>
                <a:latin typeface="Times New Roman" panose="02020603050405020304" pitchFamily="18" charset="0"/>
                <a:cs typeface="Times New Roman" panose="02020603050405020304" pitchFamily="18" charset="0"/>
              </a:rPr>
              <a:t>The views expressed in this presentation are those of the authors and do not necessarily reflect the views or policies of the U.S. Environmental Protection Agency</a:t>
            </a:r>
          </a:p>
        </p:txBody>
      </p:sp>
      <p:sp>
        <p:nvSpPr>
          <p:cNvPr id="5" name="TextBox 4"/>
          <p:cNvSpPr txBox="1"/>
          <p:nvPr/>
        </p:nvSpPr>
        <p:spPr>
          <a:xfrm>
            <a:off x="1828800" y="3696375"/>
            <a:ext cx="9066136" cy="1200329"/>
          </a:xfrm>
          <a:prstGeom prst="rect">
            <a:avLst/>
          </a:prstGeom>
          <a:noFill/>
        </p:spPr>
        <p:txBody>
          <a:bodyPr wrap="none" rtlCol="0">
            <a:spAutoFit/>
          </a:bodyPr>
          <a:lstStyle/>
          <a:p>
            <a:r>
              <a:rPr lang="en-US" dirty="0"/>
              <a:t>Marirosa Molina</a:t>
            </a:r>
            <a:r>
              <a:rPr lang="en-US" baseline="30000" dirty="0"/>
              <a:t>1</a:t>
            </a:r>
            <a:r>
              <a:rPr lang="en-US" dirty="0"/>
              <a:t>, Mike Cyterski</a:t>
            </a:r>
            <a:r>
              <a:rPr lang="en-US" baseline="30000" dirty="0"/>
              <a:t>1</a:t>
            </a:r>
            <a:r>
              <a:rPr lang="en-US" dirty="0"/>
              <a:t>, David Spidle</a:t>
            </a:r>
            <a:r>
              <a:rPr lang="en-US" baseline="30000" dirty="0"/>
              <a:t>1</a:t>
            </a:r>
            <a:r>
              <a:rPr lang="en-US" dirty="0"/>
              <a:t>, </a:t>
            </a:r>
            <a:r>
              <a:rPr lang="en-US" dirty="0" smtClean="0"/>
              <a:t>Blake </a:t>
            </a:r>
            <a:r>
              <a:rPr lang="en-US" dirty="0" smtClean="0"/>
              <a:t>Snyder</a:t>
            </a:r>
            <a:r>
              <a:rPr lang="en-US" baseline="30000" dirty="0" smtClean="0"/>
              <a:t>2</a:t>
            </a:r>
            <a:r>
              <a:rPr lang="en-US" dirty="0" smtClean="0"/>
              <a:t>, and Ourania Georgacopoulos</a:t>
            </a:r>
            <a:r>
              <a:rPr lang="en-US" baseline="30000" dirty="0" smtClean="0"/>
              <a:t>3</a:t>
            </a:r>
            <a:r>
              <a:rPr lang="en-US" dirty="0" smtClean="0"/>
              <a:t> </a:t>
            </a:r>
            <a:endParaRPr lang="en-US" dirty="0"/>
          </a:p>
          <a:p>
            <a:r>
              <a:rPr lang="en-US" baseline="30000" dirty="0"/>
              <a:t>1</a:t>
            </a:r>
            <a:r>
              <a:rPr lang="en-US" dirty="0"/>
              <a:t>US Environmental Protection Agency, Office of Research and Development, Athens, GA</a:t>
            </a:r>
            <a:r>
              <a:rPr lang="en-US" dirty="0" smtClean="0"/>
              <a:t>,</a:t>
            </a:r>
          </a:p>
          <a:p>
            <a:r>
              <a:rPr lang="en-US" dirty="0" smtClean="0"/>
              <a:t> </a:t>
            </a:r>
            <a:r>
              <a:rPr lang="en-US" baseline="30000" dirty="0"/>
              <a:t>2</a:t>
            </a:r>
            <a:r>
              <a:rPr lang="en-US" dirty="0"/>
              <a:t>Oak Ridge Institute for Science and Education, Oak Ridge, </a:t>
            </a:r>
            <a:r>
              <a:rPr lang="en-US" dirty="0" smtClean="0"/>
              <a:t>Tennessee</a:t>
            </a:r>
          </a:p>
          <a:p>
            <a:r>
              <a:rPr lang="en-US" baseline="30000" dirty="0" smtClean="0"/>
              <a:t>3</a:t>
            </a:r>
            <a:r>
              <a:rPr lang="en-US" dirty="0" smtClean="0"/>
              <a:t>Student Services Contractor for the USEPA, Athens, GA</a:t>
            </a:r>
            <a:endParaRPr lang="en-US" dirty="0"/>
          </a:p>
        </p:txBody>
      </p:sp>
    </p:spTree>
    <p:extLst>
      <p:ext uri="{BB962C8B-B14F-4D97-AF65-F5344CB8AC3E}">
        <p14:creationId xmlns:p14="http://schemas.microsoft.com/office/powerpoint/2010/main" val="142503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Citizen Science Approach</a:t>
            </a:r>
            <a:endParaRPr lang="en-US" dirty="0"/>
          </a:p>
        </p:txBody>
      </p:sp>
      <p:sp>
        <p:nvSpPr>
          <p:cNvPr id="3" name="Text Placeholder 2"/>
          <p:cNvSpPr>
            <a:spLocks noGrp="1"/>
          </p:cNvSpPr>
          <p:nvPr>
            <p:ph type="body" sz="quarter" idx="11"/>
          </p:nvPr>
        </p:nvSpPr>
        <p:spPr>
          <a:xfrm>
            <a:off x="177800" y="1778000"/>
            <a:ext cx="11785600" cy="1676400"/>
          </a:xfrm>
        </p:spPr>
        <p:txBody>
          <a:bodyPr>
            <a:normAutofit/>
          </a:bodyPr>
          <a:lstStyle/>
          <a:p>
            <a:pPr marL="0" lvl="0" indent="0" eaLnBrk="0" fontAlgn="base" hangingPunct="0">
              <a:lnSpc>
                <a:spcPct val="100000"/>
              </a:lnSpc>
              <a:spcBef>
                <a:spcPct val="0"/>
              </a:spcBef>
              <a:spcAft>
                <a:spcPct val="0"/>
              </a:spcAft>
              <a:buClrTx/>
              <a:buSzTx/>
              <a:buNone/>
            </a:pPr>
            <a:r>
              <a:rPr lang="en-US" altLang="en-US" sz="2400" b="0" dirty="0" smtClean="0">
                <a:solidFill>
                  <a:prstClr val="black"/>
                </a:solidFill>
                <a:latin typeface="Arial" panose="020B0604020202020204" pitchFamily="34" charset="0"/>
              </a:rPr>
              <a:t>Oxford dictionary definition in 2014: </a:t>
            </a:r>
          </a:p>
          <a:p>
            <a:pPr marL="0" lvl="0" indent="0" eaLnBrk="0" fontAlgn="base" hangingPunct="0">
              <a:lnSpc>
                <a:spcPct val="100000"/>
              </a:lnSpc>
              <a:spcBef>
                <a:spcPct val="0"/>
              </a:spcBef>
              <a:spcAft>
                <a:spcPct val="0"/>
              </a:spcAft>
              <a:buClrTx/>
              <a:buSzTx/>
              <a:buNone/>
            </a:pPr>
            <a:endParaRPr lang="en-US" altLang="en-US" sz="2400" b="0" dirty="0" smtClean="0">
              <a:solidFill>
                <a:prstClr val="black"/>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400" b="0" dirty="0" smtClean="0">
                <a:solidFill>
                  <a:prstClr val="black"/>
                </a:solidFill>
                <a:latin typeface="Arial" panose="020B0604020202020204" pitchFamily="34" charset="0"/>
              </a:rPr>
              <a:t>“Scientific </a:t>
            </a:r>
            <a:r>
              <a:rPr lang="en-US" altLang="en-US" sz="2400" b="0" dirty="0">
                <a:solidFill>
                  <a:prstClr val="black"/>
                </a:solidFill>
                <a:latin typeface="Arial" panose="020B0604020202020204" pitchFamily="34" charset="0"/>
              </a:rPr>
              <a:t>work undertaken by members of the general public, often in collaboration with or under the direction of professional scientists and scientific </a:t>
            </a:r>
            <a:r>
              <a:rPr lang="en-US" altLang="en-US" sz="2400" b="0" dirty="0" smtClean="0">
                <a:solidFill>
                  <a:prstClr val="black"/>
                </a:solidFill>
                <a:latin typeface="Arial" panose="020B0604020202020204" pitchFamily="34" charset="0"/>
              </a:rPr>
              <a:t>institutions”</a:t>
            </a:r>
            <a:endParaRPr lang="en-US" altLang="en-US" sz="2400" b="0" dirty="0">
              <a:solidFill>
                <a:prstClr val="black"/>
              </a:solidFill>
              <a:latin typeface="Arial" panose="020B0604020202020204" pitchFamily="34" charset="0"/>
            </a:endParaRPr>
          </a:p>
          <a:p>
            <a:pPr marL="0" indent="0">
              <a:buNone/>
            </a:pPr>
            <a:endParaRPr lang="en-US" sz="2400" dirty="0"/>
          </a:p>
        </p:txBody>
      </p:sp>
      <p:sp>
        <p:nvSpPr>
          <p:cNvPr id="6" name="Text Placeholder 2"/>
          <p:cNvSpPr txBox="1">
            <a:spLocks/>
          </p:cNvSpPr>
          <p:nvPr/>
        </p:nvSpPr>
        <p:spPr>
          <a:xfrm>
            <a:off x="177800" y="3937000"/>
            <a:ext cx="7035800" cy="2197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defRPr sz="1600" b="1" kern="1200">
                <a:solidFill>
                  <a:schemeClr val="tx1"/>
                </a:solidFill>
                <a:latin typeface="Gill Sans M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accent5">
                    <a:lumMod val="75000"/>
                  </a:schemeClr>
                </a:solidFill>
              </a:rPr>
              <a:t>The aim of this effort is to engage volunteers or citizen scientists to collect water samples and perform basic water quality and microbial analysis from a variety of urban stream locations to develop statistical models able to predict impairment due to fecal bacterial.</a:t>
            </a:r>
            <a:endParaRPr lang="en-US" sz="2400" dirty="0">
              <a:solidFill>
                <a:schemeClr val="accent5">
                  <a:lumMod val="75000"/>
                </a:schemeClr>
              </a:solidFill>
            </a:endParaRPr>
          </a:p>
        </p:txBody>
      </p:sp>
      <p:pic>
        <p:nvPicPr>
          <p:cNvPr id="7" name="Picture 2" descr="Image result for urban watersh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517" y="3581400"/>
            <a:ext cx="4157083" cy="269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62400" y="304800"/>
            <a:ext cx="4267200" cy="838200"/>
          </a:xfrm>
        </p:spPr>
        <p:txBody>
          <a:bodyPr/>
          <a:lstStyle/>
          <a:p>
            <a:pPr eaLnBrk="1" hangingPunct="1"/>
            <a:r>
              <a:rPr lang="en-US" altLang="en-US" b="1" smtClean="0">
                <a:solidFill>
                  <a:srgbClr val="000000"/>
                </a:solidFill>
                <a:effectLst/>
              </a:rPr>
              <a:t>Virtual Beach</a:t>
            </a:r>
          </a:p>
        </p:txBody>
      </p:sp>
      <p:sp>
        <p:nvSpPr>
          <p:cNvPr id="10243" name="Rectangle 3"/>
          <p:cNvSpPr>
            <a:spLocks noGrp="1" noChangeArrowheads="1"/>
          </p:cNvSpPr>
          <p:nvPr>
            <p:ph type="body" idx="1"/>
          </p:nvPr>
        </p:nvSpPr>
        <p:spPr>
          <a:xfrm>
            <a:off x="2438400" y="1237391"/>
            <a:ext cx="6545580" cy="1066800"/>
          </a:xfrm>
        </p:spPr>
        <p:txBody>
          <a:bodyPr/>
          <a:lstStyle/>
          <a:p>
            <a:pPr marL="0" indent="0" algn="ctr">
              <a:buNone/>
            </a:pPr>
            <a:r>
              <a:rPr lang="en-US" altLang="en-US" sz="2000" b="1" dirty="0"/>
              <a:t>A decision-support tool that facilitates the process of building and implementing a statistical model for predicting water quality</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6452" y="359232"/>
            <a:ext cx="1988820" cy="140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1" y="2368102"/>
            <a:ext cx="2593975" cy="184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7426" y="3543961"/>
            <a:ext cx="2495183" cy="177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614" y="4705152"/>
            <a:ext cx="2426187" cy="175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099" y="2824220"/>
            <a:ext cx="2993763" cy="21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43400" y="2722858"/>
            <a:ext cx="2057400" cy="369332"/>
          </a:xfrm>
          <a:prstGeom prst="rect">
            <a:avLst/>
          </a:prstGeom>
          <a:noFill/>
        </p:spPr>
        <p:txBody>
          <a:bodyPr wrap="square" rtlCol="0">
            <a:spAutoFit/>
          </a:bodyPr>
          <a:lstStyle/>
          <a:p>
            <a:r>
              <a:rPr lang="en-US" dirty="0"/>
              <a:t>Mapping Interface</a:t>
            </a:r>
          </a:p>
        </p:txBody>
      </p:sp>
      <p:sp>
        <p:nvSpPr>
          <p:cNvPr id="4" name="TextBox 3"/>
          <p:cNvSpPr txBox="1"/>
          <p:nvPr/>
        </p:nvSpPr>
        <p:spPr>
          <a:xfrm>
            <a:off x="4810708" y="3793491"/>
            <a:ext cx="1905000" cy="369332"/>
          </a:xfrm>
          <a:prstGeom prst="rect">
            <a:avLst/>
          </a:prstGeom>
          <a:noFill/>
        </p:spPr>
        <p:txBody>
          <a:bodyPr wrap="square" rtlCol="0">
            <a:spAutoFit/>
          </a:bodyPr>
          <a:lstStyle/>
          <a:p>
            <a:r>
              <a:rPr lang="en-US" dirty="0"/>
              <a:t>Data Processing</a:t>
            </a:r>
          </a:p>
        </p:txBody>
      </p:sp>
      <p:sp>
        <p:nvSpPr>
          <p:cNvPr id="9" name="TextBox 8"/>
          <p:cNvSpPr txBox="1"/>
          <p:nvPr/>
        </p:nvSpPr>
        <p:spPr>
          <a:xfrm>
            <a:off x="6477000" y="5393339"/>
            <a:ext cx="1447800" cy="381000"/>
          </a:xfrm>
          <a:prstGeom prst="rect">
            <a:avLst/>
          </a:prstGeom>
          <a:noFill/>
        </p:spPr>
        <p:txBody>
          <a:bodyPr wrap="square" rtlCol="0">
            <a:spAutoFit/>
          </a:bodyPr>
          <a:lstStyle/>
          <a:p>
            <a:r>
              <a:rPr lang="en-US" dirty="0"/>
              <a:t>Modeling</a:t>
            </a:r>
          </a:p>
        </p:txBody>
      </p:sp>
      <p:sp>
        <p:nvSpPr>
          <p:cNvPr id="10" name="TextBox 9"/>
          <p:cNvSpPr txBox="1"/>
          <p:nvPr/>
        </p:nvSpPr>
        <p:spPr>
          <a:xfrm>
            <a:off x="8221980" y="2368102"/>
            <a:ext cx="1524000" cy="369332"/>
          </a:xfrm>
          <a:prstGeom prst="rect">
            <a:avLst/>
          </a:prstGeom>
          <a:noFill/>
        </p:spPr>
        <p:txBody>
          <a:bodyPr wrap="square" rtlCol="0">
            <a:spAutoFit/>
          </a:bodyPr>
          <a:lstStyle/>
          <a:p>
            <a:r>
              <a:rPr lang="en-US" dirty="0"/>
              <a:t>Prediction</a:t>
            </a:r>
          </a:p>
        </p:txBody>
      </p:sp>
      <p:sp>
        <p:nvSpPr>
          <p:cNvPr id="12" name="Right Arrow 11"/>
          <p:cNvSpPr/>
          <p:nvPr/>
        </p:nvSpPr>
        <p:spPr bwMode="auto">
          <a:xfrm>
            <a:off x="6801657" y="3554532"/>
            <a:ext cx="599492" cy="688187"/>
          </a:xfrm>
          <a:prstGeom prst="rightArrow">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Clr>
                <a:schemeClr val="hlink"/>
              </a:buClr>
              <a:buSzPct val="120000"/>
              <a:buFontTx/>
              <a:buChar char="•"/>
            </a:pPr>
            <a:endParaRPr lang="en-US" sz="3200">
              <a:effectLst>
                <a:outerShdw blurRad="38100" dist="38100" dir="2700000" algn="tl">
                  <a:srgbClr val="000000">
                    <a:alpha val="43137"/>
                  </a:srgbClr>
                </a:outerShdw>
              </a:effectLst>
              <a:latin typeface="Tahoma" pitchFamily="34" charset="0"/>
            </a:endParaRPr>
          </a:p>
        </p:txBody>
      </p:sp>
      <p:pic>
        <p:nvPicPr>
          <p:cNvPr id="14" name="Picture 13"/>
          <p:cNvPicPr>
            <a:picLocks noChangeAspect="1"/>
          </p:cNvPicPr>
          <p:nvPr/>
        </p:nvPicPr>
        <p:blipFill>
          <a:blip r:embed="rId7"/>
          <a:stretch>
            <a:fillRect/>
          </a:stretch>
        </p:blipFill>
        <p:spPr>
          <a:xfrm>
            <a:off x="2157158" y="1142999"/>
            <a:ext cx="7232502" cy="5424377"/>
          </a:xfrm>
          <a:prstGeom prst="rect">
            <a:avLst/>
          </a:prstGeom>
          <a:ln>
            <a:solidFill>
              <a:schemeClr val="tx1"/>
            </a:solidFill>
          </a:ln>
          <a:scene3d>
            <a:camera prst="obliqueTopRight">
              <a:rot lat="0" lon="900000" rev="0"/>
            </a:camera>
            <a:lightRig rig="threePt" dir="t"/>
          </a:scene3d>
          <a:sp3d>
            <a:bevelT w="114300" prst="artDeco"/>
          </a:sp3d>
        </p:spPr>
      </p:pic>
    </p:spTree>
    <p:extLst>
      <p:ext uri="{BB962C8B-B14F-4D97-AF65-F5344CB8AC3E}">
        <p14:creationId xmlns:p14="http://schemas.microsoft.com/office/powerpoint/2010/main" val="13585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84816"/>
            <a:ext cx="11891872" cy="762000"/>
          </a:xfrm>
        </p:spPr>
        <p:txBody>
          <a:bodyPr>
            <a:noAutofit/>
          </a:bodyPr>
          <a:lstStyle/>
          <a:p>
            <a:pPr algn="ctr"/>
            <a:r>
              <a:rPr lang="en-US" sz="2800" dirty="0" smtClean="0"/>
              <a:t>Rapid </a:t>
            </a:r>
            <a:r>
              <a:rPr lang="en-US" sz="2800" dirty="0"/>
              <a:t>Assessment Approach to Determine FIB </a:t>
            </a:r>
            <a:r>
              <a:rPr lang="en-US" sz="2800" dirty="0" smtClean="0"/>
              <a:t>Concentrations in Urban Streams</a:t>
            </a:r>
            <a:endParaRPr lang="en-US" sz="2800" dirty="0"/>
          </a:p>
        </p:txBody>
      </p:sp>
      <p:sp>
        <p:nvSpPr>
          <p:cNvPr id="3" name="Content Placeholder 2"/>
          <p:cNvSpPr>
            <a:spLocks noGrp="1"/>
          </p:cNvSpPr>
          <p:nvPr>
            <p:ph idx="1"/>
          </p:nvPr>
        </p:nvSpPr>
        <p:spPr>
          <a:xfrm>
            <a:off x="6181725" y="1102951"/>
            <a:ext cx="5537200" cy="3320765"/>
          </a:xfrm>
        </p:spPr>
        <p:txBody>
          <a:bodyPr>
            <a:noAutofit/>
          </a:bodyPr>
          <a:lstStyle/>
          <a:p>
            <a:r>
              <a:rPr lang="en-US" sz="2000" dirty="0"/>
              <a:t>Obtain concurrent fecal indicator bacteria (FIB) concentrations and independent variables at sampling </a:t>
            </a:r>
            <a:r>
              <a:rPr lang="en-US" sz="2000" dirty="0" smtClean="0"/>
              <a:t>locations</a:t>
            </a:r>
          </a:p>
          <a:p>
            <a:r>
              <a:rPr lang="en-US" sz="2000" dirty="0" smtClean="0"/>
              <a:t>Develop </a:t>
            </a:r>
            <a:r>
              <a:rPr lang="en-US" sz="2000" dirty="0"/>
              <a:t>a robust set of information suitable to test and implement the use of VB for </a:t>
            </a:r>
            <a:r>
              <a:rPr lang="en-US" sz="2000" dirty="0" smtClean="0"/>
              <a:t>rapid </a:t>
            </a:r>
            <a:r>
              <a:rPr lang="en-US" sz="2000" dirty="0" smtClean="0"/>
              <a:t>assessments in urban locations.</a:t>
            </a:r>
            <a:endParaRPr lang="en-US" sz="2000" dirty="0"/>
          </a:p>
          <a:p>
            <a:r>
              <a:rPr lang="en-US" sz="2000" dirty="0" smtClean="0"/>
              <a:t>Identify </a:t>
            </a:r>
            <a:r>
              <a:rPr lang="en-US" sz="2000" dirty="0" smtClean="0"/>
              <a:t>correlations between environmental parameters and FIB </a:t>
            </a:r>
            <a:endParaRPr lang="en-US" sz="2000" dirty="0"/>
          </a:p>
          <a:p>
            <a:r>
              <a:rPr lang="en-US" sz="2000" dirty="0" smtClean="0"/>
              <a:t>Integrate </a:t>
            </a:r>
            <a:r>
              <a:rPr lang="en-US" sz="2000" dirty="0"/>
              <a:t>information with microbial source tracking </a:t>
            </a:r>
            <a:r>
              <a:rPr lang="en-US" sz="2000" dirty="0" smtClean="0"/>
              <a:t>data to identify urban hotspots</a:t>
            </a:r>
            <a:endParaRPr lang="en-US" sz="2000" dirty="0"/>
          </a:p>
        </p:txBody>
      </p:sp>
      <p:pic>
        <p:nvPicPr>
          <p:cNvPr id="26626" name="Picture 2" descr="https://encrypted-tbn3.google.com/images?q=tbn:ANd9GcQT8AVcXRxZuyqgD1bNDYZShZ_hXVcjOMmUaWe1SFTY-VOKPe_8V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5029200"/>
            <a:ext cx="1524000" cy="1503770"/>
          </a:xfrm>
          <a:prstGeom prst="rect">
            <a:avLst/>
          </a:prstGeom>
          <a:noFill/>
        </p:spPr>
      </p:pic>
      <p:sp>
        <p:nvSpPr>
          <p:cNvPr id="7" name="Cross 6"/>
          <p:cNvSpPr/>
          <p:nvPr/>
        </p:nvSpPr>
        <p:spPr>
          <a:xfrm>
            <a:off x="3733800" y="5410200"/>
            <a:ext cx="609600" cy="609600"/>
          </a:xfrm>
          <a:prstGeom prst="plus">
            <a:avLst>
              <a:gd name="adj" fmla="val 40584"/>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6781800" y="5410200"/>
            <a:ext cx="609600" cy="609600"/>
          </a:xfrm>
          <a:prstGeom prst="plus">
            <a:avLst>
              <a:gd name="adj" fmla="val 40584"/>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0"/>
          <p:cNvGrpSpPr/>
          <p:nvPr/>
        </p:nvGrpSpPr>
        <p:grpSpPr>
          <a:xfrm>
            <a:off x="7753350" y="4724401"/>
            <a:ext cx="2381250" cy="1914525"/>
            <a:chOff x="6229350" y="4724400"/>
            <a:chExt cx="2381250" cy="1914525"/>
          </a:xfrm>
        </p:grpSpPr>
        <p:pic>
          <p:nvPicPr>
            <p:cNvPr id="26630" name="Picture 6" descr="https://encrypted-tbn1.google.com/images?q=tbn:ANd9GcQVciI3NC6ozXn1Y2S_4qLtIjA5uyzzjD4Pg-ufY47SMqUz0Ax71A"/>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29350" y="4724400"/>
              <a:ext cx="2381250" cy="1914525"/>
            </a:xfrm>
            <a:prstGeom prst="rect">
              <a:avLst/>
            </a:prstGeom>
            <a:noFill/>
          </p:spPr>
        </p:pic>
        <p:pic>
          <p:nvPicPr>
            <p:cNvPr id="26631" name="Picture 7"/>
            <p:cNvPicPr>
              <a:picLocks noChangeAspect="1" noChangeArrowheads="1"/>
            </p:cNvPicPr>
            <p:nvPr/>
          </p:nvPicPr>
          <p:blipFill>
            <a:blip r:embed="rId5" cstate="print"/>
            <a:srcRect/>
            <a:stretch>
              <a:fillRect/>
            </a:stretch>
          </p:blipFill>
          <p:spPr bwMode="auto">
            <a:xfrm>
              <a:off x="6324600" y="4779437"/>
              <a:ext cx="1676400" cy="1164163"/>
            </a:xfrm>
            <a:prstGeom prst="rect">
              <a:avLst/>
            </a:prstGeom>
            <a:ln>
              <a:noFill/>
            </a:ln>
            <a:effectLst>
              <a:softEdge rad="112500"/>
            </a:effectLst>
          </p:spPr>
        </p:pic>
      </p:grpSp>
      <p:pic>
        <p:nvPicPr>
          <p:cNvPr id="2050" name="Picture 2" descr="Image result for ysi multi probe me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2786" y="4990978"/>
            <a:ext cx="1667064" cy="1667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eatLakes-S20001151809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28" y="1132086"/>
            <a:ext cx="2461869" cy="14948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FL_SilverBeach_transects_pho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786" y="2902548"/>
            <a:ext cx="1603914" cy="208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86075" y="4474598"/>
            <a:ext cx="3276600" cy="369332"/>
          </a:xfrm>
          <a:prstGeom prst="rect">
            <a:avLst/>
          </a:prstGeom>
          <a:noFill/>
        </p:spPr>
        <p:txBody>
          <a:bodyPr wrap="square" rtlCol="0">
            <a:spAutoFit/>
          </a:bodyPr>
          <a:lstStyle/>
          <a:p>
            <a:r>
              <a:rPr lang="en-US" dirty="0" smtClean="0"/>
              <a:t>Not applied in rivers and streams</a:t>
            </a:r>
            <a:endParaRPr lang="en-US"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0156" y="861713"/>
            <a:ext cx="2709664" cy="3612885"/>
          </a:xfrm>
          <a:prstGeom prst="rect">
            <a:avLst/>
          </a:prstGeom>
        </p:spPr>
      </p:pic>
    </p:spTree>
    <p:extLst>
      <p:ext uri="{BB962C8B-B14F-4D97-AF65-F5344CB8AC3E}">
        <p14:creationId xmlns:p14="http://schemas.microsoft.com/office/powerpoint/2010/main" val="23523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Study Locations</a:t>
            </a:r>
            <a:endParaRPr lang="en-US" dirty="0"/>
          </a:p>
        </p:txBody>
      </p:sp>
      <p:pic>
        <p:nvPicPr>
          <p:cNvPr id="1026" name="Picture 2" descr="Image result for athens g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812" y="2186676"/>
            <a:ext cx="4415473" cy="366161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369124" y="1575667"/>
            <a:ext cx="3672776" cy="646331"/>
          </a:xfrm>
          <a:prstGeom prst="rect">
            <a:avLst/>
          </a:prstGeom>
          <a:noFill/>
        </p:spPr>
        <p:txBody>
          <a:bodyPr wrap="square" rtlCol="0">
            <a:spAutoFit/>
          </a:bodyPr>
          <a:lstStyle/>
          <a:p>
            <a:r>
              <a:rPr lang="en-US" dirty="0" smtClean="0"/>
              <a:t>Upper Oconee River Watershed,  Athens, GA</a:t>
            </a:r>
            <a:endParaRPr lang="en-US" dirty="0"/>
          </a:p>
        </p:txBody>
      </p:sp>
      <p:sp>
        <p:nvSpPr>
          <p:cNvPr id="36" name="TextBox 35"/>
          <p:cNvSpPr txBox="1"/>
          <p:nvPr/>
        </p:nvSpPr>
        <p:spPr>
          <a:xfrm>
            <a:off x="7091577" y="1562804"/>
            <a:ext cx="2775332" cy="646331"/>
          </a:xfrm>
          <a:prstGeom prst="rect">
            <a:avLst/>
          </a:prstGeom>
          <a:noFill/>
        </p:spPr>
        <p:txBody>
          <a:bodyPr wrap="square" rtlCol="0">
            <a:spAutoFit/>
          </a:bodyPr>
          <a:lstStyle/>
          <a:p>
            <a:r>
              <a:rPr lang="en-US" dirty="0" smtClean="0"/>
              <a:t>Proctor Creek watershed, Atlanta, GA</a:t>
            </a:r>
            <a:endParaRPr lang="en-US" dirty="0"/>
          </a:p>
        </p:txBody>
      </p:sp>
      <p:sp>
        <p:nvSpPr>
          <p:cNvPr id="37" name="Oval 36"/>
          <p:cNvSpPr/>
          <p:nvPr/>
        </p:nvSpPr>
        <p:spPr>
          <a:xfrm>
            <a:off x="4779250" y="3657226"/>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300897" y="4226976"/>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726945" y="3697666"/>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524240" y="4242128"/>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078125" y="3537977"/>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330823" y="3209289"/>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82817" y="3364592"/>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392453" y="4241653"/>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084050" y="3962026"/>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506179" y="4564273"/>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1547" y="4749147"/>
            <a:ext cx="207133" cy="219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238999" y="2092188"/>
            <a:ext cx="4546601" cy="3940312"/>
            <a:chOff x="3124200" y="1051560"/>
            <a:chExt cx="5943600" cy="4754880"/>
          </a:xfrm>
        </p:grpSpPr>
        <p:grpSp>
          <p:nvGrpSpPr>
            <p:cNvPr id="59" name="Group 58"/>
            <p:cNvGrpSpPr/>
            <p:nvPr/>
          </p:nvGrpSpPr>
          <p:grpSpPr>
            <a:xfrm>
              <a:off x="3124200" y="1051560"/>
              <a:ext cx="5943600" cy="4754880"/>
              <a:chOff x="3124200" y="1051560"/>
              <a:chExt cx="5943600" cy="4754880"/>
            </a:xfrm>
          </p:grpSpPr>
          <p:grpSp>
            <p:nvGrpSpPr>
              <p:cNvPr id="72" name="Group 71"/>
              <p:cNvGrpSpPr/>
              <p:nvPr/>
            </p:nvGrpSpPr>
            <p:grpSpPr>
              <a:xfrm>
                <a:off x="3124200" y="1051560"/>
                <a:ext cx="5943600" cy="4754880"/>
                <a:chOff x="0" y="0"/>
                <a:chExt cx="5943600" cy="4754880"/>
              </a:xfrm>
            </p:grpSpPr>
            <p:pic>
              <p:nvPicPr>
                <p:cNvPr id="74" name="Picture 73"/>
                <p:cNvPicPr/>
                <p:nvPr/>
              </p:nvPicPr>
              <p:blipFill>
                <a:blip r:embed="rId3">
                  <a:extLst>
                    <a:ext uri="{28A0092B-C50C-407E-A947-70E740481C1C}">
                      <a14:useLocalDpi xmlns:a14="http://schemas.microsoft.com/office/drawing/2010/main" val="0"/>
                    </a:ext>
                  </a:extLst>
                </a:blip>
                <a:stretch>
                  <a:fillRect/>
                </a:stretch>
              </p:blipFill>
              <p:spPr>
                <a:xfrm>
                  <a:off x="0" y="0"/>
                  <a:ext cx="5943600" cy="4754880"/>
                </a:xfrm>
                <a:prstGeom prst="rect">
                  <a:avLst/>
                </a:prstGeom>
              </p:spPr>
            </p:pic>
            <p:grpSp>
              <p:nvGrpSpPr>
                <p:cNvPr id="75" name="Group 74"/>
                <p:cNvGrpSpPr/>
                <p:nvPr/>
              </p:nvGrpSpPr>
              <p:grpSpPr>
                <a:xfrm>
                  <a:off x="1288123" y="924949"/>
                  <a:ext cx="3092446" cy="2486675"/>
                  <a:chOff x="1288123" y="924947"/>
                  <a:chExt cx="3093057" cy="2487167"/>
                </a:xfrm>
              </p:grpSpPr>
              <p:sp>
                <p:nvSpPr>
                  <p:cNvPr id="76" name="Oval 75"/>
                  <p:cNvSpPr/>
                  <p:nvPr/>
                </p:nvSpPr>
                <p:spPr>
                  <a:xfrm>
                    <a:off x="1288123" y="924947"/>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77" name="Oval 76"/>
                  <p:cNvSpPr/>
                  <p:nvPr/>
                </p:nvSpPr>
                <p:spPr>
                  <a:xfrm>
                    <a:off x="1677737" y="996506"/>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78" name="Oval 77"/>
                  <p:cNvSpPr/>
                  <p:nvPr/>
                </p:nvSpPr>
                <p:spPr>
                  <a:xfrm>
                    <a:off x="1860617" y="1179386"/>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79" name="Oval 78"/>
                  <p:cNvSpPr/>
                  <p:nvPr/>
                </p:nvSpPr>
                <p:spPr>
                  <a:xfrm>
                    <a:off x="2775017" y="1314558"/>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0" name="Oval 79"/>
                  <p:cNvSpPr/>
                  <p:nvPr/>
                </p:nvSpPr>
                <p:spPr>
                  <a:xfrm>
                    <a:off x="2170717" y="1457682"/>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1" name="Oval 80"/>
                  <p:cNvSpPr/>
                  <p:nvPr/>
                </p:nvSpPr>
                <p:spPr>
                  <a:xfrm>
                    <a:off x="3252095" y="2109689"/>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2" name="Oval 81"/>
                  <p:cNvSpPr/>
                  <p:nvPr/>
                </p:nvSpPr>
                <p:spPr>
                  <a:xfrm>
                    <a:off x="3299803" y="2268715"/>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3" name="Oval 82"/>
                  <p:cNvSpPr/>
                  <p:nvPr/>
                </p:nvSpPr>
                <p:spPr>
                  <a:xfrm>
                    <a:off x="3713271" y="2403887"/>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4" name="Oval 83"/>
                  <p:cNvSpPr/>
                  <p:nvPr/>
                </p:nvSpPr>
                <p:spPr>
                  <a:xfrm>
                    <a:off x="3824589" y="2594718"/>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5" name="Oval 84"/>
                  <p:cNvSpPr/>
                  <p:nvPr/>
                </p:nvSpPr>
                <p:spPr>
                  <a:xfrm>
                    <a:off x="3935907" y="2507254"/>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6" name="Oval 85"/>
                  <p:cNvSpPr/>
                  <p:nvPr/>
                </p:nvSpPr>
                <p:spPr>
                  <a:xfrm>
                    <a:off x="4269862" y="2515205"/>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7" name="Oval 86"/>
                  <p:cNvSpPr/>
                  <p:nvPr/>
                </p:nvSpPr>
                <p:spPr>
                  <a:xfrm>
                    <a:off x="3896151" y="2928673"/>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sp>
                <p:nvSpPr>
                  <p:cNvPr id="88" name="Oval 87"/>
                  <p:cNvSpPr/>
                  <p:nvPr/>
                </p:nvSpPr>
                <p:spPr>
                  <a:xfrm>
                    <a:off x="3784832" y="3302386"/>
                    <a:ext cx="111318" cy="1097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800"/>
                  </a:p>
                </p:txBody>
              </p:sp>
            </p:grpSp>
          </p:grpSp>
          <p:sp>
            <p:nvSpPr>
              <p:cNvPr id="73" name="Rounded Rectangular Callout 72"/>
              <p:cNvSpPr/>
              <p:nvPr/>
            </p:nvSpPr>
            <p:spPr>
              <a:xfrm>
                <a:off x="3728111" y="2195124"/>
                <a:ext cx="491278" cy="181253"/>
              </a:xfrm>
              <a:prstGeom prst="wedgeRoundRectCallout">
                <a:avLst>
                  <a:gd name="adj1" fmla="val 80343"/>
                  <a:gd name="adj2" fmla="val -11096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Northwest</a:t>
                </a:r>
                <a:endParaRPr lang="en-US" sz="600" b="1" dirty="0">
                  <a:solidFill>
                    <a:schemeClr val="tx1"/>
                  </a:solidFill>
                </a:endParaRPr>
              </a:p>
            </p:txBody>
          </p:sp>
        </p:grpSp>
        <p:sp>
          <p:nvSpPr>
            <p:cNvPr id="60" name="Rounded Rectangular Callout 59"/>
            <p:cNvSpPr/>
            <p:nvPr/>
          </p:nvSpPr>
          <p:spPr>
            <a:xfrm>
              <a:off x="5237429" y="1508470"/>
              <a:ext cx="858571" cy="181253"/>
            </a:xfrm>
            <a:prstGeom prst="wedgeRoundRectCallout">
              <a:avLst>
                <a:gd name="adj1" fmla="val -86346"/>
                <a:gd name="adj2" fmla="val 23525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Lillian Cooper Park</a:t>
              </a:r>
              <a:endParaRPr lang="en-US" sz="600" b="1" dirty="0">
                <a:solidFill>
                  <a:schemeClr val="tx1"/>
                </a:solidFill>
              </a:endParaRPr>
            </a:p>
          </p:txBody>
        </p:sp>
        <p:sp>
          <p:nvSpPr>
            <p:cNvPr id="61" name="Rounded Rectangular Callout 60"/>
            <p:cNvSpPr/>
            <p:nvPr/>
          </p:nvSpPr>
          <p:spPr>
            <a:xfrm>
              <a:off x="4310287" y="2473365"/>
              <a:ext cx="491278" cy="263859"/>
            </a:xfrm>
            <a:prstGeom prst="wedgeRoundRectCallout">
              <a:avLst>
                <a:gd name="adj1" fmla="val 80343"/>
                <a:gd name="adj2" fmla="val -99639"/>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James Jackson</a:t>
              </a:r>
              <a:endParaRPr lang="en-US" sz="600" b="1" dirty="0">
                <a:solidFill>
                  <a:schemeClr val="tx1"/>
                </a:solidFill>
              </a:endParaRPr>
            </a:p>
          </p:txBody>
        </p:sp>
        <p:sp>
          <p:nvSpPr>
            <p:cNvPr id="62" name="Rounded Rectangular Callout 61"/>
            <p:cNvSpPr/>
            <p:nvPr/>
          </p:nvSpPr>
          <p:spPr>
            <a:xfrm>
              <a:off x="4504415" y="3052829"/>
              <a:ext cx="491278" cy="181253"/>
            </a:xfrm>
            <a:prstGeom prst="wedgeRoundRectCallout">
              <a:avLst>
                <a:gd name="adj1" fmla="val 113189"/>
                <a:gd name="adj2" fmla="val -275830"/>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Spring St.</a:t>
              </a:r>
              <a:endParaRPr lang="en-US" sz="600" b="1" dirty="0">
                <a:solidFill>
                  <a:schemeClr val="tx1"/>
                </a:solidFill>
              </a:endParaRPr>
            </a:p>
          </p:txBody>
        </p:sp>
        <p:sp>
          <p:nvSpPr>
            <p:cNvPr id="63" name="Rounded Rectangular Callout 62"/>
            <p:cNvSpPr/>
            <p:nvPr/>
          </p:nvSpPr>
          <p:spPr>
            <a:xfrm>
              <a:off x="6201279" y="1866801"/>
              <a:ext cx="570061" cy="181253"/>
            </a:xfrm>
            <a:prstGeom prst="wedgeRoundRectCallout">
              <a:avLst>
                <a:gd name="adj1" fmla="val -80909"/>
                <a:gd name="adj2" fmla="val 208875"/>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Kerry Circle</a:t>
              </a:r>
              <a:endParaRPr lang="en-US" sz="600" b="1" dirty="0">
                <a:solidFill>
                  <a:schemeClr val="tx1"/>
                </a:solidFill>
              </a:endParaRPr>
            </a:p>
          </p:txBody>
        </p:sp>
        <p:sp>
          <p:nvSpPr>
            <p:cNvPr id="64" name="Rounded Rectangular Callout 63"/>
            <p:cNvSpPr/>
            <p:nvPr/>
          </p:nvSpPr>
          <p:spPr>
            <a:xfrm>
              <a:off x="6662900" y="2429378"/>
              <a:ext cx="491278" cy="181253"/>
            </a:xfrm>
            <a:prstGeom prst="wedgeRoundRectCallout">
              <a:avLst>
                <a:gd name="adj1" fmla="val -85103"/>
                <a:gd name="adj2" fmla="val 330875"/>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Hortense</a:t>
              </a:r>
              <a:endParaRPr lang="en-US" sz="600" b="1" dirty="0">
                <a:solidFill>
                  <a:schemeClr val="tx1"/>
                </a:solidFill>
              </a:endParaRPr>
            </a:p>
          </p:txBody>
        </p:sp>
        <p:sp>
          <p:nvSpPr>
            <p:cNvPr id="65" name="Rounded Rectangular Callout 64"/>
            <p:cNvSpPr/>
            <p:nvPr/>
          </p:nvSpPr>
          <p:spPr>
            <a:xfrm>
              <a:off x="5758604" y="3536654"/>
              <a:ext cx="491278" cy="181253"/>
            </a:xfrm>
            <a:prstGeom prst="wedgeRoundRectCallout">
              <a:avLst>
                <a:gd name="adj1" fmla="val 80343"/>
                <a:gd name="adj2" fmla="val -11096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Grove Park</a:t>
              </a:r>
              <a:endParaRPr lang="en-US" sz="600" b="1" dirty="0">
                <a:solidFill>
                  <a:schemeClr val="tx1"/>
                </a:solidFill>
              </a:endParaRPr>
            </a:p>
          </p:txBody>
        </p:sp>
        <p:sp>
          <p:nvSpPr>
            <p:cNvPr id="66" name="Rounded Rectangular Callout 65"/>
            <p:cNvSpPr/>
            <p:nvPr/>
          </p:nvSpPr>
          <p:spPr>
            <a:xfrm>
              <a:off x="6964187" y="2851640"/>
              <a:ext cx="482495" cy="181253"/>
            </a:xfrm>
            <a:prstGeom prst="wedgeRoundRectCallout">
              <a:avLst>
                <a:gd name="adj1" fmla="val -54690"/>
                <a:gd name="adj2" fmla="val 268226"/>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err="1" smtClean="0">
                  <a:solidFill>
                    <a:schemeClr val="tx1"/>
                  </a:solidFill>
                </a:rPr>
                <a:t>Hollowell</a:t>
              </a:r>
              <a:endParaRPr lang="en-US" sz="600" b="1" dirty="0">
                <a:solidFill>
                  <a:schemeClr val="tx1"/>
                </a:solidFill>
              </a:endParaRPr>
            </a:p>
          </p:txBody>
        </p:sp>
        <p:sp>
          <p:nvSpPr>
            <p:cNvPr id="67" name="Rounded Rectangular Callout 66"/>
            <p:cNvSpPr/>
            <p:nvPr/>
          </p:nvSpPr>
          <p:spPr>
            <a:xfrm>
              <a:off x="7552520" y="2951922"/>
              <a:ext cx="629794" cy="217894"/>
            </a:xfrm>
            <a:prstGeom prst="wedgeRoundRectCallout">
              <a:avLst>
                <a:gd name="adj1" fmla="val -104984"/>
                <a:gd name="adj2" fmla="val 229827"/>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North Outfall CSO</a:t>
              </a:r>
              <a:endParaRPr lang="en-US" sz="600" b="1" dirty="0">
                <a:solidFill>
                  <a:schemeClr val="tx1"/>
                </a:solidFill>
              </a:endParaRPr>
            </a:p>
          </p:txBody>
        </p:sp>
        <p:sp>
          <p:nvSpPr>
            <p:cNvPr id="68" name="Rounded Rectangular Callout 67"/>
            <p:cNvSpPr/>
            <p:nvPr/>
          </p:nvSpPr>
          <p:spPr>
            <a:xfrm>
              <a:off x="8022415" y="3543244"/>
              <a:ext cx="529912" cy="181253"/>
            </a:xfrm>
            <a:prstGeom prst="wedgeRoundRectCallout">
              <a:avLst>
                <a:gd name="adj1" fmla="val -138919"/>
                <a:gd name="adj2" fmla="val 1144"/>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Lindsay St.</a:t>
              </a:r>
              <a:endParaRPr lang="en-US" sz="600" b="1" dirty="0">
                <a:solidFill>
                  <a:schemeClr val="tx1"/>
                </a:solidFill>
              </a:endParaRPr>
            </a:p>
          </p:txBody>
        </p:sp>
        <p:sp>
          <p:nvSpPr>
            <p:cNvPr id="69" name="Rounded Rectangular Callout 68"/>
            <p:cNvSpPr/>
            <p:nvPr/>
          </p:nvSpPr>
          <p:spPr>
            <a:xfrm>
              <a:off x="6306774" y="3807196"/>
              <a:ext cx="482495" cy="181253"/>
            </a:xfrm>
            <a:prstGeom prst="wedgeRoundRectCallout">
              <a:avLst>
                <a:gd name="adj1" fmla="val 75369"/>
                <a:gd name="adj2" fmla="val -84586"/>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North Ave.</a:t>
              </a:r>
              <a:endParaRPr lang="en-US" sz="600" b="1" dirty="0">
                <a:solidFill>
                  <a:schemeClr val="tx1"/>
                </a:solidFill>
              </a:endParaRPr>
            </a:p>
          </p:txBody>
        </p:sp>
        <p:sp>
          <p:nvSpPr>
            <p:cNvPr id="70" name="Rounded Rectangular Callout 69"/>
            <p:cNvSpPr/>
            <p:nvPr/>
          </p:nvSpPr>
          <p:spPr>
            <a:xfrm>
              <a:off x="7396873" y="4044354"/>
              <a:ext cx="563784" cy="181253"/>
            </a:xfrm>
            <a:prstGeom prst="wedgeRoundRectCallout">
              <a:avLst>
                <a:gd name="adj1" fmla="val -90611"/>
                <a:gd name="adj2" fmla="val -45019"/>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Greensferry</a:t>
              </a:r>
              <a:endParaRPr lang="en-US" sz="600" b="1" dirty="0">
                <a:solidFill>
                  <a:schemeClr val="tx1"/>
                </a:solidFill>
              </a:endParaRPr>
            </a:p>
          </p:txBody>
        </p:sp>
        <p:sp>
          <p:nvSpPr>
            <p:cNvPr id="71" name="Rounded Rectangular Callout 70"/>
            <p:cNvSpPr/>
            <p:nvPr/>
          </p:nvSpPr>
          <p:spPr>
            <a:xfrm>
              <a:off x="6164542" y="4524922"/>
              <a:ext cx="422730" cy="181253"/>
            </a:xfrm>
            <a:prstGeom prst="wedgeRoundRectCallout">
              <a:avLst>
                <a:gd name="adj1" fmla="val 118359"/>
                <a:gd name="adj2" fmla="val -91181"/>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smtClean="0">
                  <a:solidFill>
                    <a:schemeClr val="tx1"/>
                  </a:solidFill>
                </a:rPr>
                <a:t>Burbank</a:t>
              </a:r>
              <a:endParaRPr lang="en-US" sz="600" b="1" dirty="0">
                <a:solidFill>
                  <a:schemeClr val="tx1"/>
                </a:solidFill>
              </a:endParaRPr>
            </a:p>
          </p:txBody>
        </p:sp>
      </p:grpSp>
    </p:spTree>
    <p:extLst>
      <p:ext uri="{BB962C8B-B14F-4D97-AF65-F5344CB8AC3E}">
        <p14:creationId xmlns:p14="http://schemas.microsoft.com/office/powerpoint/2010/main" val="34846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Preliminary Results</a:t>
            </a:r>
            <a:endParaRPr lang="en-US" dirty="0"/>
          </a:p>
        </p:txBody>
      </p:sp>
      <p:pic>
        <p:nvPicPr>
          <p:cNvPr id="4" name="Picture 3"/>
          <p:cNvPicPr>
            <a:picLocks noChangeAspect="1"/>
          </p:cNvPicPr>
          <p:nvPr/>
        </p:nvPicPr>
        <p:blipFill>
          <a:blip r:embed="rId2"/>
          <a:stretch>
            <a:fillRect/>
          </a:stretch>
        </p:blipFill>
        <p:spPr>
          <a:xfrm>
            <a:off x="4405630" y="1657985"/>
            <a:ext cx="7379970" cy="4796480"/>
          </a:xfrm>
          <a:prstGeom prst="rect">
            <a:avLst/>
          </a:prstGeom>
        </p:spPr>
      </p:pic>
      <p:sp>
        <p:nvSpPr>
          <p:cNvPr id="5" name="TextBox 4"/>
          <p:cNvSpPr txBox="1"/>
          <p:nvPr/>
        </p:nvSpPr>
        <p:spPr>
          <a:xfrm>
            <a:off x="774700" y="2184400"/>
            <a:ext cx="3136900" cy="2308324"/>
          </a:xfrm>
          <a:prstGeom prst="rect">
            <a:avLst/>
          </a:prstGeom>
          <a:noFill/>
        </p:spPr>
        <p:txBody>
          <a:bodyPr wrap="square" rtlCol="0">
            <a:spAutoFit/>
          </a:bodyPr>
          <a:lstStyle/>
          <a:p>
            <a:endParaRPr lang="en-US" sz="2400" b="1" dirty="0"/>
          </a:p>
          <a:p>
            <a:r>
              <a:rPr lang="en-US" sz="2400" b="1" dirty="0" smtClean="0"/>
              <a:t>Turbidity and log qPCR </a:t>
            </a:r>
            <a:r>
              <a:rPr lang="en-US" sz="2400" b="1" i="1" dirty="0" smtClean="0"/>
              <a:t>E. coli were able to predict (R</a:t>
            </a:r>
            <a:r>
              <a:rPr lang="en-US" sz="2400" b="1" i="1" baseline="30000" dirty="0" smtClean="0"/>
              <a:t>2</a:t>
            </a:r>
            <a:r>
              <a:rPr lang="en-US" sz="2400" b="1" i="1" dirty="0" smtClean="0"/>
              <a:t> = 0.87) the presence of the human associated marker. </a:t>
            </a:r>
            <a:endParaRPr lang="en-US" sz="2400" b="1" dirty="0"/>
          </a:p>
        </p:txBody>
      </p:sp>
    </p:spTree>
    <p:extLst>
      <p:ext uri="{BB962C8B-B14F-4D97-AF65-F5344CB8AC3E}">
        <p14:creationId xmlns:p14="http://schemas.microsoft.com/office/powerpoint/2010/main" val="212461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Collaborators and Stakeholders</a:t>
            </a:r>
            <a:endParaRPr lang="en-US" dirty="0"/>
          </a:p>
        </p:txBody>
      </p:sp>
      <p:sp>
        <p:nvSpPr>
          <p:cNvPr id="4" name="Text Placeholder 3"/>
          <p:cNvSpPr>
            <a:spLocks noGrp="1"/>
          </p:cNvSpPr>
          <p:nvPr>
            <p:ph type="body" sz="quarter" idx="11"/>
          </p:nvPr>
        </p:nvSpPr>
        <p:spPr>
          <a:xfrm>
            <a:off x="1084238" y="1612900"/>
            <a:ext cx="3106762" cy="27559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smtClean="0"/>
              <a:t>UOWN</a:t>
            </a:r>
          </a:p>
          <a:p>
            <a:r>
              <a:rPr lang="en-US" sz="2800" dirty="0" smtClean="0"/>
              <a:t>River Basin Center at UGA</a:t>
            </a:r>
          </a:p>
          <a:p>
            <a:r>
              <a:rPr lang="en-US" sz="2800" dirty="0" smtClean="0"/>
              <a:t>Chattahoochee River Keeper</a:t>
            </a:r>
          </a:p>
        </p:txBody>
      </p:sp>
      <p:sp>
        <p:nvSpPr>
          <p:cNvPr id="5" name="Text Placeholder 3"/>
          <p:cNvSpPr txBox="1">
            <a:spLocks/>
          </p:cNvSpPr>
          <p:nvPr/>
        </p:nvSpPr>
        <p:spPr>
          <a:xfrm>
            <a:off x="6908800" y="1612900"/>
            <a:ext cx="3213099" cy="27559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Clr>
                <a:schemeClr val="accent3">
                  <a:lumMod val="75000"/>
                </a:schemeClr>
              </a:buClr>
              <a:buSzPct val="150000"/>
              <a:buFont typeface="Arial" panose="020B0604020202020204" pitchFamily="34" charset="0"/>
              <a:buChar char="•"/>
              <a:defRPr sz="1600" b="1" kern="1200">
                <a:solidFill>
                  <a:schemeClr val="tx1"/>
                </a:solidFill>
                <a:latin typeface="Gill Sans MT"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ill Sans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Athens-Clarke County Unified Government</a:t>
            </a:r>
          </a:p>
          <a:p>
            <a:r>
              <a:rPr lang="en-US" sz="2800" dirty="0" smtClean="0"/>
              <a:t>City of Atlanta</a:t>
            </a:r>
          </a:p>
          <a:p>
            <a:r>
              <a:rPr lang="en-US" sz="2800" dirty="0" smtClean="0"/>
              <a:t>USEPA Region 4</a:t>
            </a:r>
          </a:p>
          <a:p>
            <a:endParaRPr lang="en-US" sz="2400" dirty="0" smtClean="0"/>
          </a:p>
        </p:txBody>
      </p:sp>
      <p:sp>
        <p:nvSpPr>
          <p:cNvPr id="6" name="TextBox 5"/>
          <p:cNvSpPr txBox="1"/>
          <p:nvPr/>
        </p:nvSpPr>
        <p:spPr>
          <a:xfrm>
            <a:off x="495300" y="5397500"/>
            <a:ext cx="11137900" cy="1200329"/>
          </a:xfrm>
          <a:prstGeom prst="rect">
            <a:avLst/>
          </a:prstGeom>
          <a:solidFill>
            <a:schemeClr val="accent4">
              <a:lumMod val="20000"/>
              <a:lumOff val="80000"/>
            </a:schemeClr>
          </a:solidFill>
        </p:spPr>
        <p:txBody>
          <a:bodyPr wrap="square" rtlCol="0">
            <a:spAutoFit/>
          </a:bodyPr>
          <a:lstStyle/>
          <a:p>
            <a:pPr algn="ctr"/>
            <a:r>
              <a:rPr lang="en-US" sz="2400" b="1" dirty="0" smtClean="0"/>
              <a:t>Provide EPA Offices and Regions, State and County Governments with guidance on how to implement the use of statistical modeling approaches to determine impairment due to FIB contamination in urban streams.   </a:t>
            </a:r>
            <a:endParaRPr lang="en-US" sz="2400" b="1" dirty="0"/>
          </a:p>
        </p:txBody>
      </p:sp>
      <p:sp>
        <p:nvSpPr>
          <p:cNvPr id="7" name="Down Arrow 6"/>
          <p:cNvSpPr/>
          <p:nvPr/>
        </p:nvSpPr>
        <p:spPr>
          <a:xfrm>
            <a:off x="4000500" y="4521199"/>
            <a:ext cx="3238500" cy="869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5067300" y="2317571"/>
            <a:ext cx="1104900" cy="1003300"/>
          </a:xfrm>
          <a:prstGeom prst="plu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B32DBB8-3F79-42DE-B7A8-B8B3A6584B1F}">
  <ds:schemaRefs>
    <ds:schemaRef ds:uri="ESRI.ArcGIS.Mapping.OfficeIntegration.PowerPointInfo"/>
  </ds:schemaRefs>
</ds:datastoreItem>
</file>

<file path=customXml/itemProps10.xml><?xml version="1.0" encoding="utf-8"?>
<ds:datastoreItem xmlns:ds="http://schemas.openxmlformats.org/officeDocument/2006/customXml" ds:itemID="{2E2EBC25-4598-4E57-A36D-42EC00E0F27B}">
  <ds:schemaRefs>
    <ds:schemaRef ds:uri="ESRI.ArcGIS.Mapping.OfficeIntegration.PowerPointInfo"/>
  </ds:schemaRefs>
</ds:datastoreItem>
</file>

<file path=customXml/itemProps11.xml><?xml version="1.0" encoding="utf-8"?>
<ds:datastoreItem xmlns:ds="http://schemas.openxmlformats.org/officeDocument/2006/customXml" ds:itemID="{74CA7E50-D8DA-4A5B-BD70-6EAAAEDDE52B}">
  <ds:schemaRefs>
    <ds:schemaRef ds:uri="ESRI.ArcGIS.Mapping.OfficeIntegration.PowerPointInfo"/>
  </ds:schemaRefs>
</ds:datastoreItem>
</file>

<file path=customXml/itemProps12.xml><?xml version="1.0" encoding="utf-8"?>
<ds:datastoreItem xmlns:ds="http://schemas.openxmlformats.org/officeDocument/2006/customXml" ds:itemID="{6DF50B11-C04A-486B-A8A7-FF5ECFD626F9}">
  <ds:schemaRefs>
    <ds:schemaRef ds:uri="ESRI.ArcGIS.Mapping.OfficeIntegration.PowerPointInfo"/>
  </ds:schemaRefs>
</ds:datastoreItem>
</file>

<file path=customXml/itemProps13.xml><?xml version="1.0" encoding="utf-8"?>
<ds:datastoreItem xmlns:ds="http://schemas.openxmlformats.org/officeDocument/2006/customXml" ds:itemID="{79F2E503-EC98-4086-81FE-BA9600EAFD2F}">
  <ds:schemaRefs>
    <ds:schemaRef ds:uri="ESRI.ArcGIS.Mapping.OfficeIntegration.PowerPointInfo"/>
  </ds:schemaRefs>
</ds:datastoreItem>
</file>

<file path=customXml/itemProps14.xml><?xml version="1.0" encoding="utf-8"?>
<ds:datastoreItem xmlns:ds="http://schemas.openxmlformats.org/officeDocument/2006/customXml" ds:itemID="{14017D42-71E7-4AC1-8C6A-74AF3031680F}">
  <ds:schemaRefs>
    <ds:schemaRef ds:uri="ESRI.ArcGIS.Mapping.OfficeIntegration.PowerPointInfo"/>
  </ds:schemaRefs>
</ds:datastoreItem>
</file>

<file path=customXml/itemProps15.xml><?xml version="1.0" encoding="utf-8"?>
<ds:datastoreItem xmlns:ds="http://schemas.openxmlformats.org/officeDocument/2006/customXml" ds:itemID="{4D5027CD-F512-414D-A281-B7A541ADE4FF}">
  <ds:schemaRefs>
    <ds:schemaRef ds:uri="ESRI.ArcGIS.Mapping.OfficeIntegration.PowerPointInfo"/>
  </ds:schemaRefs>
</ds:datastoreItem>
</file>

<file path=customXml/itemProps16.xml><?xml version="1.0" encoding="utf-8"?>
<ds:datastoreItem xmlns:ds="http://schemas.openxmlformats.org/officeDocument/2006/customXml" ds:itemID="{12FEDDF3-1747-4AD8-97BE-8BCFCB4FD512}">
  <ds:schemaRefs>
    <ds:schemaRef ds:uri="ESRI.ArcGIS.Mapping.OfficeIntegration.PowerPointInfo"/>
  </ds:schemaRefs>
</ds:datastoreItem>
</file>

<file path=customXml/itemProps17.xml><?xml version="1.0" encoding="utf-8"?>
<ds:datastoreItem xmlns:ds="http://schemas.openxmlformats.org/officeDocument/2006/customXml" ds:itemID="{9042930D-B3CC-4608-A67B-8BABDA11931F}">
  <ds:schemaRefs>
    <ds:schemaRef ds:uri="ESRI.ArcGIS.Mapping.OfficeIntegration.PowerPointInfo"/>
  </ds:schemaRefs>
</ds:datastoreItem>
</file>

<file path=customXml/itemProps18.xml><?xml version="1.0" encoding="utf-8"?>
<ds:datastoreItem xmlns:ds="http://schemas.openxmlformats.org/officeDocument/2006/customXml" ds:itemID="{7C5CAE9C-26D9-4E88-90AB-1227E082D49A}">
  <ds:schemaRefs>
    <ds:schemaRef ds:uri="ESRI.ArcGIS.Mapping.OfficeIntegration.PowerPointInfo"/>
  </ds:schemaRefs>
</ds:datastoreItem>
</file>

<file path=customXml/itemProps19.xml><?xml version="1.0" encoding="utf-8"?>
<ds:datastoreItem xmlns:ds="http://schemas.openxmlformats.org/officeDocument/2006/customXml" ds:itemID="{CD6C5728-5DB3-4E47-8BBC-7B24089C879A}">
  <ds:schemaRefs>
    <ds:schemaRef ds:uri="ESRI.ArcGIS.Mapping.OfficeIntegration.PowerPointInfo"/>
  </ds:schemaRefs>
</ds:datastoreItem>
</file>

<file path=customXml/itemProps2.xml><?xml version="1.0" encoding="utf-8"?>
<ds:datastoreItem xmlns:ds="http://schemas.openxmlformats.org/officeDocument/2006/customXml" ds:itemID="{B7672338-983D-4ED4-9408-A1EC89863DBE}">
  <ds:schemaRefs>
    <ds:schemaRef ds:uri="ESRI.ArcGIS.Mapping.OfficeIntegration.PowerPointInfo"/>
  </ds:schemaRefs>
</ds:datastoreItem>
</file>

<file path=customXml/itemProps20.xml><?xml version="1.0" encoding="utf-8"?>
<ds:datastoreItem xmlns:ds="http://schemas.openxmlformats.org/officeDocument/2006/customXml" ds:itemID="{98CD6286-A6C3-42FA-9F39-B5F46DEDD0AC}">
  <ds:schemaRefs>
    <ds:schemaRef ds:uri="ESRI.ArcGIS.Mapping.OfficeIntegration.PowerPointInfo"/>
  </ds:schemaRefs>
</ds:datastoreItem>
</file>

<file path=customXml/itemProps21.xml><?xml version="1.0" encoding="utf-8"?>
<ds:datastoreItem xmlns:ds="http://schemas.openxmlformats.org/officeDocument/2006/customXml" ds:itemID="{17E3D3C3-BE24-4793-8126-B9BC1825A6C6}">
  <ds:schemaRefs>
    <ds:schemaRef ds:uri="ESRI.ArcGIS.Mapping.OfficeIntegration.PowerPointInfo"/>
  </ds:schemaRefs>
</ds:datastoreItem>
</file>

<file path=customXml/itemProps22.xml><?xml version="1.0" encoding="utf-8"?>
<ds:datastoreItem xmlns:ds="http://schemas.openxmlformats.org/officeDocument/2006/customXml" ds:itemID="{61AD9D72-96E5-49CC-855B-8D89D1AB007F}">
  <ds:schemaRefs>
    <ds:schemaRef ds:uri="ESRI.ArcGIS.Mapping.OfficeIntegration.PowerPointInfo"/>
  </ds:schemaRefs>
</ds:datastoreItem>
</file>

<file path=customXml/itemProps23.xml><?xml version="1.0" encoding="utf-8"?>
<ds:datastoreItem xmlns:ds="http://schemas.openxmlformats.org/officeDocument/2006/customXml" ds:itemID="{7D4B18FB-AEB2-404E-8A68-AFAFED6F4296}">
  <ds:schemaRefs>
    <ds:schemaRef ds:uri="ESRI.ArcGIS.Mapping.OfficeIntegration.PowerPointInfo"/>
  </ds:schemaRefs>
</ds:datastoreItem>
</file>

<file path=customXml/itemProps24.xml><?xml version="1.0" encoding="utf-8"?>
<ds:datastoreItem xmlns:ds="http://schemas.openxmlformats.org/officeDocument/2006/customXml" ds:itemID="{863C8A4B-BEEA-45C0-A004-F350EEE6EA4B}">
  <ds:schemaRefs>
    <ds:schemaRef ds:uri="ESRI.ArcGIS.Mapping.OfficeIntegration.PowerPointInfo"/>
  </ds:schemaRefs>
</ds:datastoreItem>
</file>

<file path=customXml/itemProps25.xml><?xml version="1.0" encoding="utf-8"?>
<ds:datastoreItem xmlns:ds="http://schemas.openxmlformats.org/officeDocument/2006/customXml" ds:itemID="{D74D7A1E-70D5-4AA1-82DE-C17DDEC6A969}">
  <ds:schemaRefs>
    <ds:schemaRef ds:uri="ESRI.ArcGIS.Mapping.OfficeIntegration.PowerPointInfo"/>
  </ds:schemaRefs>
</ds:datastoreItem>
</file>

<file path=customXml/itemProps26.xml><?xml version="1.0" encoding="utf-8"?>
<ds:datastoreItem xmlns:ds="http://schemas.openxmlformats.org/officeDocument/2006/customXml" ds:itemID="{113E4E5B-B653-4ADA-8F08-466C4EB17291}">
  <ds:schemaRefs>
    <ds:schemaRef ds:uri="ESRI.ArcGIS.Mapping.OfficeIntegration.PowerPointInfo"/>
  </ds:schemaRefs>
</ds:datastoreItem>
</file>

<file path=customXml/itemProps3.xml><?xml version="1.0" encoding="utf-8"?>
<ds:datastoreItem xmlns:ds="http://schemas.openxmlformats.org/officeDocument/2006/customXml" ds:itemID="{3B4329A9-349C-4288-BA0C-0FD3AE6179D8}">
  <ds:schemaRefs>
    <ds:schemaRef ds:uri="ESRI.ArcGIS.Mapping.OfficeIntegration.PowerPointInfo"/>
  </ds:schemaRefs>
</ds:datastoreItem>
</file>

<file path=customXml/itemProps4.xml><?xml version="1.0" encoding="utf-8"?>
<ds:datastoreItem xmlns:ds="http://schemas.openxmlformats.org/officeDocument/2006/customXml" ds:itemID="{F7E19A18-8EBE-45B4-9D00-FFE036D56A6F}">
  <ds:schemaRefs>
    <ds:schemaRef ds:uri="ESRI.ArcGIS.Mapping.OfficeIntegration.PowerPointInfo"/>
  </ds:schemaRefs>
</ds:datastoreItem>
</file>

<file path=customXml/itemProps5.xml><?xml version="1.0" encoding="utf-8"?>
<ds:datastoreItem xmlns:ds="http://schemas.openxmlformats.org/officeDocument/2006/customXml" ds:itemID="{036B6850-ADBC-4933-B6F7-35F4B9680084}">
  <ds:schemaRefs>
    <ds:schemaRef ds:uri="ESRI.ArcGIS.Mapping.OfficeIntegration.PowerPointInfo"/>
  </ds:schemaRefs>
</ds:datastoreItem>
</file>

<file path=customXml/itemProps6.xml><?xml version="1.0" encoding="utf-8"?>
<ds:datastoreItem xmlns:ds="http://schemas.openxmlformats.org/officeDocument/2006/customXml" ds:itemID="{AF803E10-EC4C-444D-AEE2-199E335AE345}">
  <ds:schemaRefs>
    <ds:schemaRef ds:uri="ESRI.ArcGIS.Mapping.OfficeIntegration.PowerPointInfo"/>
  </ds:schemaRefs>
</ds:datastoreItem>
</file>

<file path=customXml/itemProps7.xml><?xml version="1.0" encoding="utf-8"?>
<ds:datastoreItem xmlns:ds="http://schemas.openxmlformats.org/officeDocument/2006/customXml" ds:itemID="{968D83D4-F365-4455-B699-2B5FEC8DCDD5}">
  <ds:schemaRefs>
    <ds:schemaRef ds:uri="ESRI.ArcGIS.Mapping.OfficeIntegration.PowerPointInfo"/>
  </ds:schemaRefs>
</ds:datastoreItem>
</file>

<file path=customXml/itemProps8.xml><?xml version="1.0" encoding="utf-8"?>
<ds:datastoreItem xmlns:ds="http://schemas.openxmlformats.org/officeDocument/2006/customXml" ds:itemID="{6AE4E07C-5650-4117-98AA-84172A11E65C}">
  <ds:schemaRefs>
    <ds:schemaRef ds:uri="ESRI.ArcGIS.Mapping.OfficeIntegration.PowerPointInfo"/>
  </ds:schemaRefs>
</ds:datastoreItem>
</file>

<file path=customXml/itemProps9.xml><?xml version="1.0" encoding="utf-8"?>
<ds:datastoreItem xmlns:ds="http://schemas.openxmlformats.org/officeDocument/2006/customXml" ds:itemID="{6FA44732-7B6E-4D50-B48E-2DCE5C060C5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1133</TotalTime>
  <Words>401</Words>
  <Application>Microsoft Office PowerPoint</Application>
  <PresentationFormat>Widescreen</PresentationFormat>
  <Paragraphs>52</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Gill Sans MT</vt:lpstr>
      <vt:lpstr>Tahoma</vt:lpstr>
      <vt:lpstr>Times New Roman</vt:lpstr>
      <vt:lpstr>Office Theme</vt:lpstr>
      <vt:lpstr>PowerPoint Presentation</vt:lpstr>
      <vt:lpstr>PowerPoint Presentation</vt:lpstr>
      <vt:lpstr>Virtual Beach</vt:lpstr>
      <vt:lpstr>Rapid Assessment Approach to Determine FIB Concentrations in Urban Streams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Molina, Marirosa</dc:creator>
  <cp:lastModifiedBy>Molina, Marirosa</cp:lastModifiedBy>
  <cp:revision>63</cp:revision>
  <cp:lastPrinted>2016-09-29T19:44:19Z</cp:lastPrinted>
  <dcterms:created xsi:type="dcterms:W3CDTF">2016-09-19T15:13:11Z</dcterms:created>
  <dcterms:modified xsi:type="dcterms:W3CDTF">2016-09-29T20:44:21Z</dcterms:modified>
</cp:coreProperties>
</file>